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Montserrat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  <p:embeddedFont>
      <p:font typeface="Average"/>
      <p:regular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37" Type="http://schemas.openxmlformats.org/officeDocument/2006/relationships/font" Target="fonts/Average-regular.fntdata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Rokit12/datascience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405b25884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405b25884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405b25884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405b25884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405b25884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405b25884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f96f539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f96f539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5a81f2b4773458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5a81f2b4773458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5a81f2b4773458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5a81f2b4773458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5a81f2b4773458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5a81f2b4773458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5a81f2b4773458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5a81f2b4773458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5a81f2b4773458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5a81f2b4773458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5a81f2b4773458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5a81f2b4773458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https://github.com/Rokit12/datascience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405b25884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405b25884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405b25884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405b25884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405b25884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405b25884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Relationship Id="rId5" Type="http://schemas.openxmlformats.org/officeDocument/2006/relationships/slide" Target="/ppt/slides/slide5.xml"/><Relationship Id="rId6" Type="http://schemas.openxmlformats.org/officeDocument/2006/relationships/slide" Target="/ppt/slides/slide6.xml"/><Relationship Id="rId7" Type="http://schemas.openxmlformats.org/officeDocument/2006/relationships/slide" Target="/ppt/slides/slide15.xml"/><Relationship Id="rId8" Type="http://schemas.openxmlformats.org/officeDocument/2006/relationships/image" Target="../media/image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Rokit12/datascience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Demystifying Data Science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Name: Robinson Muiru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Topcoder handle: Rokit12</a:t>
            </a:r>
            <a:endParaRPr sz="1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/>
          <p:cNvSpPr txBox="1"/>
          <p:nvPr>
            <p:ph type="title"/>
          </p:nvPr>
        </p:nvSpPr>
        <p:spPr>
          <a:xfrm>
            <a:off x="1297500" y="393750"/>
            <a:ext cx="62526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Programming </a:t>
            </a:r>
            <a:r>
              <a:rPr lang="en-GB" sz="3200"/>
              <a:t>Languages</a:t>
            </a:r>
            <a:endParaRPr sz="3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&amp; Tools</a:t>
            </a:r>
            <a:endParaRPr sz="3200"/>
          </a:p>
        </p:txBody>
      </p:sp>
      <p:sp>
        <p:nvSpPr>
          <p:cNvPr id="298" name="Google Shape;298;p26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299" name="Google Shape;29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725" y="1533725"/>
            <a:ext cx="6185775" cy="343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7"/>
          <p:cNvSpPr txBox="1"/>
          <p:nvPr>
            <p:ph type="title"/>
          </p:nvPr>
        </p:nvSpPr>
        <p:spPr>
          <a:xfrm>
            <a:off x="1161925" y="156500"/>
            <a:ext cx="44307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/>
              <a:t>5</a:t>
            </a:r>
            <a:r>
              <a:rPr lang="en-GB" sz="3400"/>
              <a:t>. Databases</a:t>
            </a:r>
            <a:endParaRPr sz="3400"/>
          </a:p>
        </p:txBody>
      </p:sp>
      <p:sp>
        <p:nvSpPr>
          <p:cNvPr id="305" name="Google Shape;305;p27"/>
          <p:cNvSpPr txBox="1"/>
          <p:nvPr>
            <p:ph idx="1" type="body"/>
          </p:nvPr>
        </p:nvSpPr>
        <p:spPr>
          <a:xfrm>
            <a:off x="1067725" y="1057425"/>
            <a:ext cx="4291500" cy="3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300">
                <a:solidFill>
                  <a:srgbClr val="FFFFFF"/>
                </a:solidFill>
              </a:rPr>
              <a:t>Databases</a:t>
            </a:r>
            <a:r>
              <a:rPr lang="en-GB" sz="2800">
                <a:solidFill>
                  <a:srgbClr val="FFFFFF"/>
                </a:solidFill>
              </a:rPr>
              <a:t> - In data science the scientists is able to work with databases and understands how to manage and leverage the data used.  </a:t>
            </a:r>
            <a:endParaRPr sz="2200">
              <a:solidFill>
                <a:srgbClr val="FFFFFF"/>
              </a:solidFill>
            </a:endParaRPr>
          </a:p>
        </p:txBody>
      </p:sp>
      <p:sp>
        <p:nvSpPr>
          <p:cNvPr id="306" name="Google Shape;306;p27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07" name="Google Shape;30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6125" y="232775"/>
            <a:ext cx="5914600" cy="36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8"/>
          <p:cNvSpPr txBox="1"/>
          <p:nvPr>
            <p:ph type="title"/>
          </p:nvPr>
        </p:nvSpPr>
        <p:spPr>
          <a:xfrm>
            <a:off x="576200" y="393750"/>
            <a:ext cx="6821100" cy="13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/>
              <a:t>Overseers in Data Science process</a:t>
            </a:r>
            <a:r>
              <a:rPr lang="en-GB" sz="2900"/>
              <a:t> </a:t>
            </a:r>
            <a:endParaRPr sz="2900"/>
          </a:p>
        </p:txBody>
      </p:sp>
      <p:sp>
        <p:nvSpPr>
          <p:cNvPr id="313" name="Google Shape;313;p28"/>
          <p:cNvSpPr txBox="1"/>
          <p:nvPr>
            <p:ph idx="1" type="body"/>
          </p:nvPr>
        </p:nvSpPr>
        <p:spPr>
          <a:xfrm>
            <a:off x="694850" y="1964075"/>
            <a:ext cx="4291500" cy="29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AutoNum type="arabicPeriod"/>
            </a:pPr>
            <a:r>
              <a:rPr lang="en-GB" sz="2800">
                <a:solidFill>
                  <a:srgbClr val="FFFFFF"/>
                </a:solidFill>
              </a:rPr>
              <a:t>IT Managers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AutoNum type="arabicPeriod"/>
            </a:pPr>
            <a:r>
              <a:rPr lang="en-GB" sz="2800">
                <a:solidFill>
                  <a:srgbClr val="FFFFFF"/>
                </a:solidFill>
              </a:rPr>
              <a:t>Data Science Managers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AutoNum type="arabicPeriod"/>
            </a:pPr>
            <a:r>
              <a:rPr lang="en-GB" sz="2800">
                <a:solidFill>
                  <a:srgbClr val="FFFFFF"/>
                </a:solidFill>
              </a:rPr>
              <a:t>Business Managers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314" name="Google Shape;314;p28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15" name="Google Shape;3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8750" y="966000"/>
            <a:ext cx="3690775" cy="281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9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Opportunities in Data Science</a:t>
            </a:r>
            <a:endParaRPr/>
          </a:p>
        </p:txBody>
      </p:sp>
      <p:grpSp>
        <p:nvGrpSpPr>
          <p:cNvPr id="321" name="Google Shape;321;p29"/>
          <p:cNvGrpSpPr/>
          <p:nvPr/>
        </p:nvGrpSpPr>
        <p:grpSpPr>
          <a:xfrm>
            <a:off x="927373" y="1849429"/>
            <a:ext cx="1538398" cy="1485961"/>
            <a:chOff x="1359550" y="3154500"/>
            <a:chExt cx="1018200" cy="1018200"/>
          </a:xfrm>
        </p:grpSpPr>
        <p:sp>
          <p:nvSpPr>
            <p:cNvPr id="322" name="Google Shape;322;p29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9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9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9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" name="Google Shape;326;p29"/>
          <p:cNvSpPr txBox="1"/>
          <p:nvPr/>
        </p:nvSpPr>
        <p:spPr>
          <a:xfrm>
            <a:off x="869475" y="4071075"/>
            <a:ext cx="15384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Analysis-</a:t>
            </a:r>
            <a:r>
              <a:rPr lang="en-GB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SAS, Jupyter, MATLAB, Excel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7" name="Google Shape;327;p29"/>
          <p:cNvSpPr txBox="1"/>
          <p:nvPr/>
        </p:nvSpPr>
        <p:spPr>
          <a:xfrm>
            <a:off x="1236659" y="2436438"/>
            <a:ext cx="10002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Analyst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8" name="Google Shape;328;p29"/>
          <p:cNvSpPr txBox="1"/>
          <p:nvPr/>
        </p:nvSpPr>
        <p:spPr>
          <a:xfrm>
            <a:off x="2994900" y="3973575"/>
            <a:ext cx="15384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Warehousing: </a:t>
            </a: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Informatica, Talend, AWS Redshift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9" name="Google Shape;329;p29"/>
          <p:cNvSpPr txBox="1"/>
          <p:nvPr/>
        </p:nvSpPr>
        <p:spPr>
          <a:xfrm>
            <a:off x="3441370" y="2571750"/>
            <a:ext cx="10182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Engineer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p29"/>
          <p:cNvSpPr txBox="1"/>
          <p:nvPr/>
        </p:nvSpPr>
        <p:spPr>
          <a:xfrm>
            <a:off x="4728300" y="4018975"/>
            <a:ext cx="17373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Visualization: </a:t>
            </a:r>
            <a:r>
              <a:rPr lang="en-GB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Tableau, Cognos, RAW, Jupyter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p29"/>
          <p:cNvSpPr txBox="1"/>
          <p:nvPr/>
        </p:nvSpPr>
        <p:spPr>
          <a:xfrm>
            <a:off x="6907200" y="3957725"/>
            <a:ext cx="17373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Machine Learning:</a:t>
            </a:r>
            <a:r>
              <a:rPr lang="en-GB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Mahout, Azure ML studio, Spark Mlib e.t.c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offset_comp_442889_edtied2.jpg" id="332" name="Google Shape;332;p29"/>
          <p:cNvPicPr preferRelativeResize="0"/>
          <p:nvPr/>
        </p:nvPicPr>
        <p:blipFill rotWithShape="1">
          <a:blip r:embed="rId3">
            <a:alphaModFix/>
          </a:blip>
          <a:srcRect b="12950" l="40835" r="22818" t="36462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grpSp>
        <p:nvGrpSpPr>
          <p:cNvPr id="333" name="Google Shape;333;p29"/>
          <p:cNvGrpSpPr/>
          <p:nvPr/>
        </p:nvGrpSpPr>
        <p:grpSpPr>
          <a:xfrm>
            <a:off x="3083335" y="1917104"/>
            <a:ext cx="1538398" cy="1485961"/>
            <a:chOff x="1359550" y="3154500"/>
            <a:chExt cx="1018200" cy="1018200"/>
          </a:xfrm>
        </p:grpSpPr>
        <p:sp>
          <p:nvSpPr>
            <p:cNvPr id="334" name="Google Shape;334;p29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9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9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9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10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    </a:t>
              </a:r>
              <a:r>
                <a:rPr b="1" lang="en-GB" sz="10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Data Engineer</a:t>
              </a:r>
              <a:endParaRPr/>
            </a:p>
          </p:txBody>
        </p:sp>
      </p:grpSp>
      <p:grpSp>
        <p:nvGrpSpPr>
          <p:cNvPr id="338" name="Google Shape;338;p29"/>
          <p:cNvGrpSpPr/>
          <p:nvPr/>
        </p:nvGrpSpPr>
        <p:grpSpPr>
          <a:xfrm>
            <a:off x="5239273" y="1828767"/>
            <a:ext cx="1538398" cy="1485961"/>
            <a:chOff x="1359550" y="3154500"/>
            <a:chExt cx="1018200" cy="1018200"/>
          </a:xfrm>
        </p:grpSpPr>
        <p:sp>
          <p:nvSpPr>
            <p:cNvPr id="339" name="Google Shape;339;p29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9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9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3" name="Google Shape;343;p29"/>
          <p:cNvSpPr txBox="1"/>
          <p:nvPr/>
        </p:nvSpPr>
        <p:spPr>
          <a:xfrm>
            <a:off x="5541134" y="2436438"/>
            <a:ext cx="10002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Scientist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4" name="Google Shape;344;p29"/>
          <p:cNvSpPr txBox="1"/>
          <p:nvPr/>
        </p:nvSpPr>
        <p:spPr>
          <a:xfrm>
            <a:off x="3700875" y="3541975"/>
            <a:ext cx="1538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SUMMARY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0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Use cases of Data Science</a:t>
            </a:r>
            <a:endParaRPr/>
          </a:p>
        </p:txBody>
      </p:sp>
      <p:grpSp>
        <p:nvGrpSpPr>
          <p:cNvPr id="350" name="Google Shape;350;p30"/>
          <p:cNvGrpSpPr/>
          <p:nvPr/>
        </p:nvGrpSpPr>
        <p:grpSpPr>
          <a:xfrm>
            <a:off x="1359625" y="1813550"/>
            <a:ext cx="1018200" cy="1018200"/>
            <a:chOff x="1359550" y="3154500"/>
            <a:chExt cx="1018200" cy="1018200"/>
          </a:xfrm>
        </p:grpSpPr>
        <p:sp>
          <p:nvSpPr>
            <p:cNvPr id="351" name="Google Shape;351;p30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" name="Google Shape;355;p30"/>
          <p:cNvSpPr txBox="1"/>
          <p:nvPr/>
        </p:nvSpPr>
        <p:spPr>
          <a:xfrm>
            <a:off x="1359623" y="2162200"/>
            <a:ext cx="10182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Healthcare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6" name="Google Shape;356;p30"/>
          <p:cNvPicPr preferRelativeResize="0"/>
          <p:nvPr/>
        </p:nvPicPr>
        <p:blipFill rotWithShape="1">
          <a:blip r:embed="rId3">
            <a:alphaModFix/>
          </a:blip>
          <a:srcRect b="0" l="21957" r="21957" t="0"/>
          <a:stretch/>
        </p:blipFill>
        <p:spPr>
          <a:xfrm rot="10800000">
            <a:off x="6238025" y="7367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grpSp>
        <p:nvGrpSpPr>
          <p:cNvPr id="357" name="Google Shape;357;p30"/>
          <p:cNvGrpSpPr/>
          <p:nvPr/>
        </p:nvGrpSpPr>
        <p:grpSpPr>
          <a:xfrm>
            <a:off x="2753825" y="1788413"/>
            <a:ext cx="1018200" cy="1018200"/>
            <a:chOff x="1359550" y="3154500"/>
            <a:chExt cx="1018200" cy="1018200"/>
          </a:xfrm>
        </p:grpSpPr>
        <p:sp>
          <p:nvSpPr>
            <p:cNvPr id="358" name="Google Shape;358;p30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2" name="Google Shape;362;p30"/>
          <p:cNvGrpSpPr/>
          <p:nvPr/>
        </p:nvGrpSpPr>
        <p:grpSpPr>
          <a:xfrm>
            <a:off x="3817865" y="1788501"/>
            <a:ext cx="1240168" cy="1043350"/>
            <a:chOff x="1359550" y="3154500"/>
            <a:chExt cx="1018200" cy="1018200"/>
          </a:xfrm>
        </p:grpSpPr>
        <p:sp>
          <p:nvSpPr>
            <p:cNvPr id="363" name="Google Shape;363;p30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7" name="Google Shape;367;p30"/>
          <p:cNvGrpSpPr/>
          <p:nvPr/>
        </p:nvGrpSpPr>
        <p:grpSpPr>
          <a:xfrm>
            <a:off x="5187263" y="1813525"/>
            <a:ext cx="1018200" cy="1018200"/>
            <a:chOff x="1359550" y="3154500"/>
            <a:chExt cx="1018200" cy="1018200"/>
          </a:xfrm>
        </p:grpSpPr>
        <p:sp>
          <p:nvSpPr>
            <p:cNvPr id="368" name="Google Shape;368;p30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0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0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0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2" name="Google Shape;372;p30"/>
          <p:cNvGrpSpPr/>
          <p:nvPr/>
        </p:nvGrpSpPr>
        <p:grpSpPr>
          <a:xfrm>
            <a:off x="6466904" y="1788400"/>
            <a:ext cx="1328853" cy="1018200"/>
            <a:chOff x="1359550" y="3154500"/>
            <a:chExt cx="1018200" cy="1018200"/>
          </a:xfrm>
        </p:grpSpPr>
        <p:sp>
          <p:nvSpPr>
            <p:cNvPr id="373" name="Google Shape;373;p30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0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0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0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7" name="Google Shape;377;p30"/>
          <p:cNvSpPr txBox="1"/>
          <p:nvPr/>
        </p:nvSpPr>
        <p:spPr>
          <a:xfrm>
            <a:off x="2892722" y="2162213"/>
            <a:ext cx="7404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Logistics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8" name="Google Shape;378;p30"/>
          <p:cNvSpPr txBox="1"/>
          <p:nvPr/>
        </p:nvSpPr>
        <p:spPr>
          <a:xfrm>
            <a:off x="3717704" y="2077475"/>
            <a:ext cx="14370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Image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Recognition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9" name="Google Shape;379;p30"/>
          <p:cNvSpPr txBox="1"/>
          <p:nvPr/>
        </p:nvSpPr>
        <p:spPr>
          <a:xfrm>
            <a:off x="4977879" y="2077463"/>
            <a:ext cx="14370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Fraud 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Detection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0" name="Google Shape;380;p30"/>
          <p:cNvSpPr txBox="1"/>
          <p:nvPr/>
        </p:nvSpPr>
        <p:spPr>
          <a:xfrm>
            <a:off x="6419904" y="2077475"/>
            <a:ext cx="14370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Speech 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Recognition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81" name="Google Shape;381;p30"/>
          <p:cNvGrpSpPr/>
          <p:nvPr/>
        </p:nvGrpSpPr>
        <p:grpSpPr>
          <a:xfrm>
            <a:off x="1344373" y="3576250"/>
            <a:ext cx="1240168" cy="1018200"/>
            <a:chOff x="1359550" y="3154500"/>
            <a:chExt cx="1018200" cy="1018200"/>
          </a:xfrm>
        </p:grpSpPr>
        <p:sp>
          <p:nvSpPr>
            <p:cNvPr id="382" name="Google Shape;382;p30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0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0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0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30"/>
          <p:cNvSpPr txBox="1"/>
          <p:nvPr/>
        </p:nvSpPr>
        <p:spPr>
          <a:xfrm>
            <a:off x="1239379" y="3814463"/>
            <a:ext cx="14370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Augmented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Reality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87" name="Google Shape;387;p30"/>
          <p:cNvGrpSpPr/>
          <p:nvPr/>
        </p:nvGrpSpPr>
        <p:grpSpPr>
          <a:xfrm>
            <a:off x="6080998" y="3576250"/>
            <a:ext cx="1240168" cy="1018200"/>
            <a:chOff x="1359550" y="3154500"/>
            <a:chExt cx="1018200" cy="1018200"/>
          </a:xfrm>
        </p:grpSpPr>
        <p:sp>
          <p:nvSpPr>
            <p:cNvPr id="388" name="Google Shape;388;p30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0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0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0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2" name="Google Shape;392;p30"/>
          <p:cNvSpPr txBox="1"/>
          <p:nvPr/>
        </p:nvSpPr>
        <p:spPr>
          <a:xfrm>
            <a:off x="6017692" y="3882913"/>
            <a:ext cx="14370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Gaming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93" name="Google Shape;393;p30"/>
          <p:cNvGrpSpPr/>
          <p:nvPr/>
        </p:nvGrpSpPr>
        <p:grpSpPr>
          <a:xfrm>
            <a:off x="3268185" y="3635450"/>
            <a:ext cx="1886521" cy="1018200"/>
            <a:chOff x="1359550" y="3154500"/>
            <a:chExt cx="1018200" cy="1018200"/>
          </a:xfrm>
        </p:grpSpPr>
        <p:sp>
          <p:nvSpPr>
            <p:cNvPr id="394" name="Google Shape;394;p30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0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0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0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8" name="Google Shape;398;p30"/>
          <p:cNvSpPr txBox="1"/>
          <p:nvPr/>
        </p:nvSpPr>
        <p:spPr>
          <a:xfrm>
            <a:off x="3492942" y="3882913"/>
            <a:ext cx="14370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Advert 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Recommendation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1"/>
          <p:cNvSpPr txBox="1"/>
          <p:nvPr>
            <p:ph type="title"/>
          </p:nvPr>
        </p:nvSpPr>
        <p:spPr>
          <a:xfrm>
            <a:off x="1257850" y="499325"/>
            <a:ext cx="7483200" cy="11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Practice on Machine Learning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Using Python(on Jupyter notebook)</a:t>
            </a:r>
            <a:endParaRPr sz="3200"/>
          </a:p>
        </p:txBody>
      </p:sp>
      <p:sp>
        <p:nvSpPr>
          <p:cNvPr id="404" name="Google Shape;404;p31"/>
          <p:cNvSpPr txBox="1"/>
          <p:nvPr/>
        </p:nvSpPr>
        <p:spPr>
          <a:xfrm>
            <a:off x="1448025" y="1877900"/>
            <a:ext cx="55356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Libraries to use on this practice: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AutoNum type="alphaLcParenR"/>
            </a:pPr>
            <a:r>
              <a:rPr lang="en-GB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Numpy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AutoNum type="alphaLcParenR"/>
            </a:pPr>
            <a:r>
              <a:rPr lang="en-GB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Pandas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AutoNum type="alphaLcParenR"/>
            </a:pPr>
            <a:r>
              <a:rPr lang="en-GB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Matplotlib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AutoNum type="alphaLcParenR"/>
            </a:pPr>
            <a:r>
              <a:rPr lang="en-GB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Seaborn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NB: Install the libraries using pip package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 the libraries</a:t>
            </a:r>
            <a:endParaRPr/>
          </a:p>
        </p:txBody>
      </p:sp>
      <p:pic>
        <p:nvPicPr>
          <p:cNvPr id="410" name="Google Shape;4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825" y="1369775"/>
            <a:ext cx="8327088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Load the data using pandas library</a:t>
            </a:r>
            <a:endParaRPr/>
          </a:p>
        </p:txBody>
      </p:sp>
      <p:pic>
        <p:nvPicPr>
          <p:cNvPr id="416" name="Google Shape;4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8839201" cy="216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 the few columns and rows in the dataset</a:t>
            </a: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8839199" cy="3521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Panda dataframe information </a:t>
            </a:r>
            <a:r>
              <a:rPr lang="en-GB"/>
              <a:t>from the dataset</a:t>
            </a:r>
            <a:endParaRPr/>
          </a:p>
        </p:txBody>
      </p:sp>
      <p:pic>
        <p:nvPicPr>
          <p:cNvPr id="428" name="Google Shape;4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150" y="1274550"/>
            <a:ext cx="6258125" cy="376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 the Content - Data Science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0" y="2097575"/>
            <a:ext cx="3972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Overview</a:t>
            </a:r>
            <a:r>
              <a:rPr lang="en-GB" sz="18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 -</a:t>
            </a: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Introduction to data science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Understanding the </a:t>
            </a: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technology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Project obj</a:t>
            </a: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ective and skills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</a:t>
            </a:r>
            <a:r>
              <a:rPr lang="en-GB" sz="18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ools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Market trends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4298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Practice and Use cases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41" name="Google Shape;241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66600" y="1733125"/>
            <a:ext cx="3620600" cy="289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"/>
          <p:cNvSpPr txBox="1"/>
          <p:nvPr>
            <p:ph type="title"/>
          </p:nvPr>
        </p:nvSpPr>
        <p:spPr>
          <a:xfrm>
            <a:off x="1135375" y="4351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/>
              <a:t>Data visualization</a:t>
            </a:r>
            <a:endParaRPr sz="3400"/>
          </a:p>
        </p:txBody>
      </p:sp>
      <p:pic>
        <p:nvPicPr>
          <p:cNvPr id="434" name="Google Shape;43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99750"/>
            <a:ext cx="8839201" cy="342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Extract the training data point </a:t>
            </a:r>
            <a:endParaRPr/>
          </a:p>
        </p:txBody>
      </p:sp>
      <p:pic>
        <p:nvPicPr>
          <p:cNvPr id="440" name="Google Shape;4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8839200" cy="123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8"/>
          <p:cNvSpPr txBox="1"/>
          <p:nvPr>
            <p:ph type="title"/>
          </p:nvPr>
        </p:nvSpPr>
        <p:spPr>
          <a:xfrm>
            <a:off x="1355500" y="1039800"/>
            <a:ext cx="7038900" cy="33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View more of these ML project via the link below: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Link: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https://github.com/Rokit12/datascience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9"/>
          <p:cNvSpPr txBox="1"/>
          <p:nvPr>
            <p:ph type="title"/>
          </p:nvPr>
        </p:nvSpPr>
        <p:spPr>
          <a:xfrm>
            <a:off x="773500" y="2426850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Thank you!</a:t>
            </a:r>
            <a:endParaRPr sz="3600"/>
          </a:p>
        </p:txBody>
      </p:sp>
      <p:grpSp>
        <p:nvGrpSpPr>
          <p:cNvPr id="451" name="Google Shape;451;p39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452" name="Google Shape;452;p39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9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9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0" name="Google Shape;460;p39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1" name="Google Shape;46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425" y="1606600"/>
            <a:ext cx="3003800" cy="16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47" name="Google Shape;247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Times New Roman"/>
                <a:ea typeface="Times New Roman"/>
                <a:cs typeface="Times New Roman"/>
                <a:sym typeface="Times New Roman"/>
              </a:rPr>
              <a:t>What is data science -  Data science is a process that helps to develop blueprint to prepare data for analysis, analyze data, visualize data and </a:t>
            </a:r>
            <a:r>
              <a:rPr lang="en-GB" sz="1900">
                <a:latin typeface="Times New Roman"/>
                <a:ea typeface="Times New Roman"/>
                <a:cs typeface="Times New Roman"/>
                <a:sym typeface="Times New Roman"/>
              </a:rPr>
              <a:t>explore</a:t>
            </a:r>
            <a:r>
              <a:rPr lang="en-GB" sz="1900">
                <a:latin typeface="Times New Roman"/>
                <a:ea typeface="Times New Roman"/>
                <a:cs typeface="Times New Roman"/>
                <a:sym typeface="Times New Roman"/>
              </a:rPr>
              <a:t> data using modern tools, techniques e.t.c.  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900">
                <a:latin typeface="Times New Roman"/>
                <a:ea typeface="Times New Roman"/>
                <a:cs typeface="Times New Roman"/>
                <a:sym typeface="Times New Roman"/>
              </a:rPr>
              <a:t>NB: Data scientist main job is to analyze data to get better user insights. 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/>
          <p:nvPr>
            <p:ph type="title"/>
          </p:nvPr>
        </p:nvSpPr>
        <p:spPr>
          <a:xfrm>
            <a:off x="1328300" y="1704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/>
              <a:t>Data Science Cycle</a:t>
            </a:r>
            <a:endParaRPr sz="3300"/>
          </a:p>
        </p:txBody>
      </p:sp>
      <p:pic>
        <p:nvPicPr>
          <p:cNvPr id="253" name="Google Shape;25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775" y="916275"/>
            <a:ext cx="4174925" cy="412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0"/>
          <p:cNvSpPr txBox="1"/>
          <p:nvPr/>
        </p:nvSpPr>
        <p:spPr>
          <a:xfrm>
            <a:off x="69300" y="1940700"/>
            <a:ext cx="2702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Business Understanding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Mining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Cleaning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Exploration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20"/>
          <p:cNvSpPr txBox="1"/>
          <p:nvPr/>
        </p:nvSpPr>
        <p:spPr>
          <a:xfrm>
            <a:off x="6752775" y="1886475"/>
            <a:ext cx="2286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5. Feature Engineering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6. Predictive Modeling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7. Data Visualization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1"/>
          <p:cNvSpPr txBox="1"/>
          <p:nvPr>
            <p:ph type="title"/>
          </p:nvPr>
        </p:nvSpPr>
        <p:spPr>
          <a:xfrm>
            <a:off x="3183975" y="2056925"/>
            <a:ext cx="6040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Prerequisites for Data Science</a:t>
            </a:r>
            <a:endParaRPr sz="3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"/>
          <p:cNvSpPr txBox="1"/>
          <p:nvPr>
            <p:ph type="title"/>
          </p:nvPr>
        </p:nvSpPr>
        <p:spPr>
          <a:xfrm>
            <a:off x="1297500" y="393750"/>
            <a:ext cx="44307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GB" sz="2800"/>
              <a:t>Machine Learning</a:t>
            </a:r>
            <a:endParaRPr sz="2800"/>
          </a:p>
        </p:txBody>
      </p:sp>
      <p:sp>
        <p:nvSpPr>
          <p:cNvPr id="266" name="Google Shape;266;p22"/>
          <p:cNvSpPr txBox="1"/>
          <p:nvPr>
            <p:ph idx="1" type="body"/>
          </p:nvPr>
        </p:nvSpPr>
        <p:spPr>
          <a:xfrm>
            <a:off x="805000" y="1972550"/>
            <a:ext cx="42915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200">
                <a:solidFill>
                  <a:srgbClr val="FFFFFF"/>
                </a:solidFill>
              </a:rPr>
              <a:t>Machine Learning</a:t>
            </a:r>
            <a:r>
              <a:rPr lang="en-GB">
                <a:solidFill>
                  <a:srgbClr val="FFFFFF"/>
                </a:solidFill>
              </a:rPr>
              <a:t> - </a:t>
            </a:r>
            <a:r>
              <a:rPr lang="en-GB" sz="1400">
                <a:solidFill>
                  <a:srgbClr val="FFFFFF"/>
                </a:solidFill>
              </a:rPr>
              <a:t>it is the study, the method of understanding and building techniques that help to utilize and manipulate data by using algorithms and statistical models. </a:t>
            </a:r>
            <a:endParaRPr sz="1400"/>
          </a:p>
        </p:txBody>
      </p:sp>
      <p:sp>
        <p:nvSpPr>
          <p:cNvPr id="267" name="Google Shape;267;p2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268" name="Google Shape;2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4875" y="152400"/>
            <a:ext cx="3966726" cy="377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3"/>
          <p:cNvSpPr txBox="1"/>
          <p:nvPr>
            <p:ph type="title"/>
          </p:nvPr>
        </p:nvSpPr>
        <p:spPr>
          <a:xfrm>
            <a:off x="1297500" y="393750"/>
            <a:ext cx="44307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/>
              <a:t>2. </a:t>
            </a:r>
            <a:r>
              <a:rPr lang="en-GB" sz="3400"/>
              <a:t>Modeling </a:t>
            </a:r>
            <a:endParaRPr sz="3400"/>
          </a:p>
        </p:txBody>
      </p:sp>
      <p:sp>
        <p:nvSpPr>
          <p:cNvPr id="274" name="Google Shape;274;p23"/>
          <p:cNvSpPr txBox="1"/>
          <p:nvPr>
            <p:ph idx="1" type="body"/>
          </p:nvPr>
        </p:nvSpPr>
        <p:spPr>
          <a:xfrm>
            <a:off x="830425" y="1735300"/>
            <a:ext cx="4291500" cy="29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FFFFFF"/>
                </a:solidFill>
              </a:rPr>
              <a:t>Modelling</a:t>
            </a:r>
            <a:r>
              <a:rPr lang="en-GB" sz="2200">
                <a:solidFill>
                  <a:srgbClr val="FFFFFF"/>
                </a:solidFill>
              </a:rPr>
              <a:t> - is the mathematical calculation and prediction based on </a:t>
            </a:r>
            <a:r>
              <a:rPr lang="en-GB" sz="2200">
                <a:solidFill>
                  <a:srgbClr val="FFFFFF"/>
                </a:solidFill>
              </a:rPr>
              <a:t>the leveraged data. </a:t>
            </a:r>
            <a:endParaRPr sz="2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200">
                <a:solidFill>
                  <a:srgbClr val="FFFFFF"/>
                </a:solidFill>
              </a:rPr>
              <a:t>NB: Modelling is identifying the suitable algorithm to solve a problem mathematically.</a:t>
            </a:r>
            <a:endParaRPr sz="2200">
              <a:solidFill>
                <a:srgbClr val="FFFFFF"/>
              </a:solidFill>
            </a:endParaRPr>
          </a:p>
        </p:txBody>
      </p:sp>
      <p:sp>
        <p:nvSpPr>
          <p:cNvPr id="275" name="Google Shape;275;p23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276" name="Google Shape;2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4875" y="152400"/>
            <a:ext cx="3966726" cy="377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4"/>
          <p:cNvSpPr txBox="1"/>
          <p:nvPr>
            <p:ph type="title"/>
          </p:nvPr>
        </p:nvSpPr>
        <p:spPr>
          <a:xfrm>
            <a:off x="1297500" y="393750"/>
            <a:ext cx="44307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/>
              <a:t>3</a:t>
            </a:r>
            <a:r>
              <a:rPr lang="en-GB" sz="3400"/>
              <a:t>. Statistics</a:t>
            </a:r>
            <a:endParaRPr sz="3400"/>
          </a:p>
        </p:txBody>
      </p:sp>
      <p:sp>
        <p:nvSpPr>
          <p:cNvPr id="282" name="Google Shape;282;p24"/>
          <p:cNvSpPr txBox="1"/>
          <p:nvPr>
            <p:ph idx="1" type="body"/>
          </p:nvPr>
        </p:nvSpPr>
        <p:spPr>
          <a:xfrm>
            <a:off x="830425" y="1735300"/>
            <a:ext cx="4291500" cy="31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300">
                <a:solidFill>
                  <a:srgbClr val="FFFFFF"/>
                </a:solidFill>
              </a:rPr>
              <a:t>Statistics</a:t>
            </a:r>
            <a:r>
              <a:rPr lang="en-GB" sz="2800">
                <a:solidFill>
                  <a:srgbClr val="FFFFFF"/>
                </a:solidFill>
              </a:rPr>
              <a:t> - it is the core of data science that helps to generate data insights from a more intelligent techniques to get meaningful outcomes.</a:t>
            </a:r>
            <a:endParaRPr sz="2200">
              <a:solidFill>
                <a:srgbClr val="FFFFFF"/>
              </a:solidFill>
            </a:endParaRPr>
          </a:p>
        </p:txBody>
      </p:sp>
      <p:sp>
        <p:nvSpPr>
          <p:cNvPr id="283" name="Google Shape;283;p24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284" name="Google Shape;2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2875" y="457575"/>
            <a:ext cx="8041475" cy="390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5"/>
          <p:cNvSpPr txBox="1"/>
          <p:nvPr>
            <p:ph type="title"/>
          </p:nvPr>
        </p:nvSpPr>
        <p:spPr>
          <a:xfrm>
            <a:off x="1161925" y="156500"/>
            <a:ext cx="44307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/>
              <a:t>4</a:t>
            </a:r>
            <a:r>
              <a:rPr lang="en-GB" sz="3400"/>
              <a:t>. Programming</a:t>
            </a:r>
            <a:endParaRPr sz="3400"/>
          </a:p>
        </p:txBody>
      </p:sp>
      <p:sp>
        <p:nvSpPr>
          <p:cNvPr id="290" name="Google Shape;290;p25"/>
          <p:cNvSpPr txBox="1"/>
          <p:nvPr>
            <p:ph idx="1" type="body"/>
          </p:nvPr>
        </p:nvSpPr>
        <p:spPr>
          <a:xfrm>
            <a:off x="1067725" y="1057425"/>
            <a:ext cx="4291500" cy="31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300">
                <a:solidFill>
                  <a:srgbClr val="FFFFFF"/>
                </a:solidFill>
              </a:rPr>
              <a:t>Programming</a:t>
            </a:r>
            <a:r>
              <a:rPr lang="en-GB" sz="2800">
                <a:solidFill>
                  <a:srgbClr val="FFFFFF"/>
                </a:solidFill>
              </a:rPr>
              <a:t> - For data science and Machine Learning to work effectively, there are programming languages that offer support to libraries such as Python, R and e.t.c.  </a:t>
            </a:r>
            <a:endParaRPr sz="2200">
              <a:solidFill>
                <a:srgbClr val="FFFFFF"/>
              </a:solidFill>
            </a:endParaRPr>
          </a:p>
        </p:txBody>
      </p:sp>
      <p:sp>
        <p:nvSpPr>
          <p:cNvPr id="291" name="Google Shape;291;p25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292" name="Google Shape;2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3275" y="1008350"/>
            <a:ext cx="3499626" cy="284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